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1" r:id="rId3"/>
    <p:sldId id="257" r:id="rId4"/>
    <p:sldId id="259" r:id="rId5"/>
    <p:sldId id="288" r:id="rId6"/>
    <p:sldId id="273" r:id="rId7"/>
    <p:sldId id="275" r:id="rId8"/>
    <p:sldId id="277" r:id="rId9"/>
    <p:sldId id="258" r:id="rId10"/>
    <p:sldId id="274" r:id="rId11"/>
    <p:sldId id="276" r:id="rId12"/>
    <p:sldId id="262" r:id="rId13"/>
    <p:sldId id="289" r:id="rId14"/>
    <p:sldId id="263" r:id="rId15"/>
    <p:sldId id="264" r:id="rId16"/>
    <p:sldId id="287" r:id="rId17"/>
    <p:sldId id="265" r:id="rId18"/>
    <p:sldId id="266" r:id="rId19"/>
    <p:sldId id="278" r:id="rId20"/>
    <p:sldId id="279" r:id="rId21"/>
    <p:sldId id="283" r:id="rId22"/>
    <p:sldId id="284" r:id="rId23"/>
    <p:sldId id="286" r:id="rId24"/>
    <p:sldId id="267" r:id="rId25"/>
    <p:sldId id="285" r:id="rId26"/>
    <p:sldId id="269" r:id="rId27"/>
    <p:sldId id="270" r:id="rId28"/>
    <p:sldId id="280" r:id="rId29"/>
    <p:sldId id="272" r:id="rId30"/>
    <p:sldId id="290"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59" autoAdjust="0"/>
    <p:restoredTop sz="94660"/>
  </p:normalViewPr>
  <p:slideViewPr>
    <p:cSldViewPr>
      <p:cViewPr>
        <p:scale>
          <a:sx n="100" d="100"/>
          <a:sy n="100" d="100"/>
        </p:scale>
        <p:origin x="-606"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69E89-6EA1-42C5-99A4-8CAC5A42F3DE}" type="datetimeFigureOut">
              <a:rPr lang="en-US" smtClean="0"/>
              <a:pPr/>
              <a:t>4/7/2015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3A65EB-A877-4F79-A6EF-B97EA9A94843}" type="slidenum">
              <a:rPr lang="en-US" smtClean="0"/>
              <a:pPr/>
              <a:t>‹#›</a:t>
            </a:fld>
            <a:endParaRPr lang="en-US"/>
          </a:p>
        </p:txBody>
      </p:sp>
    </p:spTree>
    <p:extLst>
      <p:ext uri="{BB962C8B-B14F-4D97-AF65-F5344CB8AC3E}">
        <p14:creationId xmlns:p14="http://schemas.microsoft.com/office/powerpoint/2010/main" val="377208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4A29F8-5C11-4B60-8A0A-45D390A62220}"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184559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29F8-5C11-4B60-8A0A-45D390A62220}"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236863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29F8-5C11-4B60-8A0A-45D390A62220}"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252486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A29F8-5C11-4B60-8A0A-45D390A62220}"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347584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A29F8-5C11-4B60-8A0A-45D390A62220}"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412331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A29F8-5C11-4B60-8A0A-45D390A62220}"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74068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A29F8-5C11-4B60-8A0A-45D390A62220}" type="datetimeFigureOut">
              <a:rPr lang="en-US" smtClean="0"/>
              <a:pPr/>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86588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A29F8-5C11-4B60-8A0A-45D390A62220}" type="datetimeFigureOut">
              <a:rPr lang="en-US" smtClean="0"/>
              <a:pPr/>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203111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A29F8-5C11-4B60-8A0A-45D390A62220}" type="datetimeFigureOut">
              <a:rPr lang="en-US" smtClean="0"/>
              <a:pPr/>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89061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A29F8-5C11-4B60-8A0A-45D390A62220}"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65488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A29F8-5C11-4B60-8A0A-45D390A62220}"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5ED20-204D-48EE-8616-B3A09E2DC555}" type="slidenum">
              <a:rPr lang="en-US" smtClean="0"/>
              <a:pPr/>
              <a:t>‹#›</a:t>
            </a:fld>
            <a:endParaRPr lang="en-US"/>
          </a:p>
        </p:txBody>
      </p:sp>
    </p:spTree>
    <p:extLst>
      <p:ext uri="{BB962C8B-B14F-4D97-AF65-F5344CB8AC3E}">
        <p14:creationId xmlns:p14="http://schemas.microsoft.com/office/powerpoint/2010/main" val="150554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A29F8-5C11-4B60-8A0A-45D390A62220}" type="datetimeFigureOut">
              <a:rPr lang="en-US" smtClean="0"/>
              <a:pPr/>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5ED20-204D-48EE-8616-B3A09E2DC555}" type="slidenum">
              <a:rPr lang="en-US" smtClean="0"/>
              <a:pPr/>
              <a:t>‹#›</a:t>
            </a:fld>
            <a:endParaRPr lang="en-US"/>
          </a:p>
        </p:txBody>
      </p:sp>
    </p:spTree>
    <p:extLst>
      <p:ext uri="{BB962C8B-B14F-4D97-AF65-F5344CB8AC3E}">
        <p14:creationId xmlns:p14="http://schemas.microsoft.com/office/powerpoint/2010/main" val="2893762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CAPS Compensation Proposal</a:t>
            </a:r>
            <a:endParaRPr lang="en-US" dirty="0"/>
          </a:p>
        </p:txBody>
      </p:sp>
      <p:sp>
        <p:nvSpPr>
          <p:cNvPr id="3" name="Subtitle 2"/>
          <p:cNvSpPr>
            <a:spLocks noGrp="1"/>
          </p:cNvSpPr>
          <p:nvPr>
            <p:ph type="subTitle" idx="1"/>
          </p:nvPr>
        </p:nvSpPr>
        <p:spPr/>
        <p:txBody>
          <a:bodyPr/>
          <a:lstStyle/>
          <a:p>
            <a:r>
              <a:rPr lang="en-US" dirty="0" smtClean="0"/>
              <a:t>March 24, 2015</a:t>
            </a:r>
            <a:endParaRPr lang="en-US" dirty="0"/>
          </a:p>
        </p:txBody>
      </p:sp>
    </p:spTree>
    <p:extLst>
      <p:ext uri="{BB962C8B-B14F-4D97-AF65-F5344CB8AC3E}">
        <p14:creationId xmlns:p14="http://schemas.microsoft.com/office/powerpoint/2010/main" val="4260937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233" t="1528" r="1455"/>
          <a:stretch/>
        </p:blipFill>
        <p:spPr>
          <a:xfrm>
            <a:off x="206829" y="685800"/>
            <a:ext cx="8915400" cy="5715000"/>
          </a:xfrm>
        </p:spPr>
      </p:pic>
    </p:spTree>
    <p:extLst>
      <p:ext uri="{BB962C8B-B14F-4D97-AF65-F5344CB8AC3E}">
        <p14:creationId xmlns:p14="http://schemas.microsoft.com/office/powerpoint/2010/main" val="3414277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834" r="1323" b="5910"/>
          <a:stretch/>
        </p:blipFill>
        <p:spPr>
          <a:xfrm>
            <a:off x="76200" y="457200"/>
            <a:ext cx="8962072" cy="6019800"/>
          </a:xfrm>
        </p:spPr>
      </p:pic>
    </p:spTree>
    <p:extLst>
      <p:ext uri="{BB962C8B-B14F-4D97-AF65-F5344CB8AC3E}">
        <p14:creationId xmlns:p14="http://schemas.microsoft.com/office/powerpoint/2010/main" val="725240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2008 DPA LPLW Decision</a:t>
            </a:r>
            <a:endParaRPr lang="en-US" dirty="0"/>
          </a:p>
        </p:txBody>
      </p:sp>
      <p:sp>
        <p:nvSpPr>
          <p:cNvPr id="3" name="Content Placeholder 2"/>
          <p:cNvSpPr>
            <a:spLocks noGrp="1"/>
          </p:cNvSpPr>
          <p:nvPr>
            <p:ph idx="1"/>
          </p:nvPr>
        </p:nvSpPr>
        <p:spPr/>
        <p:txBody>
          <a:bodyPr>
            <a:normAutofit lnSpcReduction="10000"/>
          </a:bodyPr>
          <a:lstStyle/>
          <a:p>
            <a:r>
              <a:rPr lang="en-US" dirty="0" smtClean="0"/>
              <a:t>November 2008: DPA agreed with CAPS.  Salary equivalency between state scientist supervisors and state engineer supervisors should be restored. </a:t>
            </a:r>
          </a:p>
          <a:p>
            <a:r>
              <a:rPr lang="en-US" dirty="0" smtClean="0"/>
              <a:t>Governor Brown acted to restore salary equivalency in an August 20, 2014 CalHR Pay Letter. </a:t>
            </a:r>
            <a:endParaRPr lang="en-US" dirty="0"/>
          </a:p>
          <a:p>
            <a:r>
              <a:rPr lang="en-US" dirty="0" smtClean="0"/>
              <a:t>Salary equivalency for Rank-and-File not addressed.</a:t>
            </a:r>
            <a:endParaRPr lang="en-US" dirty="0"/>
          </a:p>
        </p:txBody>
      </p:sp>
    </p:spTree>
    <p:extLst>
      <p:ext uri="{BB962C8B-B14F-4D97-AF65-F5344CB8AC3E}">
        <p14:creationId xmlns:p14="http://schemas.microsoft.com/office/powerpoint/2010/main" val="2366697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
            <a:ext cx="9153143" cy="6705600"/>
          </a:xfrm>
        </p:spPr>
      </p:pic>
      <p:sp>
        <p:nvSpPr>
          <p:cNvPr id="9" name="TextBox 8"/>
          <p:cNvSpPr txBox="1"/>
          <p:nvPr/>
        </p:nvSpPr>
        <p:spPr>
          <a:xfrm>
            <a:off x="2286000" y="152400"/>
            <a:ext cx="3597139" cy="692497"/>
          </a:xfrm>
          <a:prstGeom prst="rect">
            <a:avLst/>
          </a:prstGeom>
          <a:noFill/>
        </p:spPr>
        <p:txBody>
          <a:bodyPr wrap="none" rtlCol="0">
            <a:spAutoFit/>
          </a:bodyPr>
          <a:lstStyle/>
          <a:p>
            <a:pPr algn="ctr"/>
            <a:r>
              <a:rPr lang="en-US" sz="1400" b="1" dirty="0" smtClean="0"/>
              <a:t>Salary Comparison between Scientific Classes </a:t>
            </a:r>
          </a:p>
          <a:p>
            <a:pPr algn="ctr"/>
            <a:r>
              <a:rPr lang="en-US" sz="1400" b="1" dirty="0" smtClean="0"/>
              <a:t>Before the August 20, 2014 Pay Letter</a:t>
            </a:r>
          </a:p>
          <a:p>
            <a:pPr algn="ctr"/>
            <a:r>
              <a:rPr lang="en-US" sz="1100" dirty="0" smtClean="0"/>
              <a:t>Effective June 1, 2014</a:t>
            </a:r>
            <a:endParaRPr lang="en-US" sz="1100" dirty="0"/>
          </a:p>
        </p:txBody>
      </p:sp>
    </p:spTree>
    <p:extLst>
      <p:ext uri="{BB962C8B-B14F-4D97-AF65-F5344CB8AC3E}">
        <p14:creationId xmlns:p14="http://schemas.microsoft.com/office/powerpoint/2010/main" val="4066463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0"/>
            <a:ext cx="9143999" cy="6781800"/>
          </a:xfrm>
        </p:spPr>
      </p:pic>
      <p:sp>
        <p:nvSpPr>
          <p:cNvPr id="3" name="TextBox 2"/>
          <p:cNvSpPr txBox="1"/>
          <p:nvPr/>
        </p:nvSpPr>
        <p:spPr>
          <a:xfrm>
            <a:off x="1911927" y="533400"/>
            <a:ext cx="4191000" cy="261610"/>
          </a:xfrm>
          <a:prstGeom prst="rect">
            <a:avLst/>
          </a:prstGeom>
          <a:solidFill>
            <a:schemeClr val="bg1"/>
          </a:solidFill>
        </p:spPr>
        <p:txBody>
          <a:bodyPr wrap="square" rtlCol="0">
            <a:spAutoFit/>
          </a:bodyPr>
          <a:lstStyle/>
          <a:p>
            <a:pPr algn="ctr"/>
            <a:r>
              <a:rPr lang="en-US" sz="1100" b="1" dirty="0" smtClean="0"/>
              <a:t>Effective July 1, 2014</a:t>
            </a:r>
            <a:endParaRPr lang="en-US" sz="1100" b="1" dirty="0"/>
          </a:p>
        </p:txBody>
      </p:sp>
      <p:sp>
        <p:nvSpPr>
          <p:cNvPr id="5" name="TextBox 4"/>
          <p:cNvSpPr txBox="1"/>
          <p:nvPr/>
        </p:nvSpPr>
        <p:spPr>
          <a:xfrm>
            <a:off x="7696200" y="523220"/>
            <a:ext cx="1295400" cy="369332"/>
          </a:xfrm>
          <a:prstGeom prst="rect">
            <a:avLst/>
          </a:prstGeom>
          <a:solidFill>
            <a:schemeClr val="bg1"/>
          </a:solidFill>
        </p:spPr>
        <p:txBody>
          <a:bodyPr wrap="square" rtlCol="0">
            <a:spAutoFit/>
          </a:bodyPr>
          <a:lstStyle/>
          <a:p>
            <a:endParaRPr lang="en-US" dirty="0"/>
          </a:p>
        </p:txBody>
      </p:sp>
      <p:sp>
        <p:nvSpPr>
          <p:cNvPr id="2" name="TextBox 1"/>
          <p:cNvSpPr txBox="1"/>
          <p:nvPr/>
        </p:nvSpPr>
        <p:spPr>
          <a:xfrm>
            <a:off x="1905000" y="86380"/>
            <a:ext cx="4114800" cy="523220"/>
          </a:xfrm>
          <a:prstGeom prst="rect">
            <a:avLst/>
          </a:prstGeom>
          <a:solidFill>
            <a:schemeClr val="bg1"/>
          </a:solidFill>
        </p:spPr>
        <p:txBody>
          <a:bodyPr wrap="square" rtlCol="0">
            <a:spAutoFit/>
          </a:bodyPr>
          <a:lstStyle/>
          <a:p>
            <a:pPr algn="ctr"/>
            <a:r>
              <a:rPr lang="en-US" sz="1400" b="1" dirty="0" smtClean="0"/>
              <a:t>Salary Comparison between Scientific Classes </a:t>
            </a:r>
          </a:p>
          <a:p>
            <a:pPr algn="ctr"/>
            <a:r>
              <a:rPr lang="en-US" sz="1400" b="1" dirty="0" smtClean="0"/>
              <a:t>After the August 20, 2014 Pay Letter</a:t>
            </a:r>
            <a:endParaRPr lang="en-US" sz="1400" b="1" dirty="0"/>
          </a:p>
        </p:txBody>
      </p:sp>
    </p:spTree>
    <p:extLst>
      <p:ext uri="{BB962C8B-B14F-4D97-AF65-F5344CB8AC3E}">
        <p14:creationId xmlns:p14="http://schemas.microsoft.com/office/powerpoint/2010/main" val="2826129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Pay for Like Work</a:t>
            </a:r>
            <a:endParaRPr lang="en-US" dirty="0"/>
          </a:p>
        </p:txBody>
      </p:sp>
      <p:sp>
        <p:nvSpPr>
          <p:cNvPr id="3" name="Content Placeholder 2"/>
          <p:cNvSpPr>
            <a:spLocks noGrp="1"/>
          </p:cNvSpPr>
          <p:nvPr>
            <p:ph idx="1"/>
          </p:nvPr>
        </p:nvSpPr>
        <p:spPr/>
        <p:txBody>
          <a:bodyPr>
            <a:normAutofit fontScale="92500"/>
          </a:bodyPr>
          <a:lstStyle/>
          <a:p>
            <a:r>
              <a:rPr lang="en-US" dirty="0"/>
              <a:t>T</a:t>
            </a:r>
            <a:r>
              <a:rPr lang="en-US" dirty="0" smtClean="0"/>
              <a:t>he work was equivalent, and remains equivalent. </a:t>
            </a:r>
          </a:p>
          <a:p>
            <a:r>
              <a:rPr lang="en-US" dirty="0" smtClean="0"/>
              <a:t>Some state departments, like DIR, converted Unit 10 positions to Unit 9 (industrial hygienist to safety engineer) in order to increase pay.</a:t>
            </a:r>
          </a:p>
          <a:p>
            <a:r>
              <a:rPr lang="en-US" dirty="0"/>
              <a:t>W</a:t>
            </a:r>
            <a:r>
              <a:rPr lang="en-US" dirty="0" smtClean="0"/>
              <a:t>ork performed by state scientists and state engineers remains equivalent where </a:t>
            </a:r>
            <a:r>
              <a:rPr lang="en-US" dirty="0"/>
              <a:t>they work in close </a:t>
            </a:r>
            <a:r>
              <a:rPr lang="en-US" dirty="0" smtClean="0"/>
              <a:t>proximity, typically in multidisciplinary teams, such as </a:t>
            </a:r>
            <a:r>
              <a:rPr lang="en-US" dirty="0" err="1" smtClean="0"/>
              <a:t>CalEPA</a:t>
            </a:r>
            <a:r>
              <a:rPr lang="en-US" dirty="0" smtClean="0"/>
              <a:t> and the Resources Agency.</a:t>
            </a:r>
            <a:endParaRPr lang="en-US" dirty="0"/>
          </a:p>
        </p:txBody>
      </p:sp>
    </p:spTree>
    <p:extLst>
      <p:ext uri="{BB962C8B-B14F-4D97-AF65-F5344CB8AC3E}">
        <p14:creationId xmlns:p14="http://schemas.microsoft.com/office/powerpoint/2010/main" val="2477841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LPLW Conclusion</a:t>
            </a:r>
            <a:br>
              <a:rPr lang="en-US" sz="3600" dirty="0" smtClean="0"/>
            </a:br>
            <a:r>
              <a:rPr lang="en-US" sz="1800" dirty="0" smtClean="0"/>
              <a:t>(Underline Added)</a:t>
            </a:r>
            <a:endParaRPr lang="en-US" sz="2000" dirty="0"/>
          </a:p>
        </p:txBody>
      </p:sp>
      <p:sp>
        <p:nvSpPr>
          <p:cNvPr id="3" name="Content Placeholder 2"/>
          <p:cNvSpPr>
            <a:spLocks noGrp="1"/>
          </p:cNvSpPr>
          <p:nvPr>
            <p:ph idx="1"/>
          </p:nvPr>
        </p:nvSpPr>
        <p:spPr/>
        <p:txBody>
          <a:bodyPr>
            <a:noAutofit/>
          </a:bodyPr>
          <a:lstStyle/>
          <a:p>
            <a:pPr marL="0" indent="0">
              <a:buNone/>
            </a:pPr>
            <a:r>
              <a:rPr lang="en-US" sz="2400" dirty="0" smtClean="0"/>
              <a:t>Page 20: “Conclusion. </a:t>
            </a:r>
          </a:p>
          <a:p>
            <a:pPr marL="0" indent="0">
              <a:buNone/>
            </a:pPr>
            <a:r>
              <a:rPr lang="en-US" sz="2400" dirty="0" smtClean="0"/>
              <a:t>(1) The factual evidence presented by the claimants and the employing agencies established the duties and responsibilities of the subject supervising scientist classifications are similar but not identical to those assigned to the subject supervising engineer classifications.</a:t>
            </a:r>
          </a:p>
          <a:p>
            <a:pPr marL="0" indent="0">
              <a:buNone/>
            </a:pPr>
            <a:r>
              <a:rPr lang="en-US" sz="2400" dirty="0" smtClean="0"/>
              <a:t>(2) </a:t>
            </a:r>
            <a:r>
              <a:rPr lang="en-US" sz="2400" u="sng" dirty="0" smtClean="0"/>
              <a:t>Departments will be ordered to stop circumventing the current classification system. </a:t>
            </a:r>
          </a:p>
          <a:p>
            <a:pPr marL="0" indent="0">
              <a:buNone/>
            </a:pPr>
            <a:r>
              <a:rPr lang="en-US" sz="2400" dirty="0" smtClean="0"/>
              <a:t>(3) </a:t>
            </a:r>
            <a:r>
              <a:rPr lang="en-US" sz="2400" u="sng" dirty="0" smtClean="0"/>
              <a:t>DPA recommends salary adjustments to the Supervising Scientist classifications. These salary adjustments are based on historical State Personnel Board documents that initially established classifications and historical pay scales</a:t>
            </a:r>
            <a:r>
              <a:rPr lang="en-US" sz="2400" dirty="0" smtClean="0"/>
              <a:t>.”</a:t>
            </a:r>
            <a:endParaRPr lang="en-US" sz="2400" dirty="0"/>
          </a:p>
        </p:txBody>
      </p:sp>
    </p:spTree>
    <p:extLst>
      <p:ext uri="{BB962C8B-B14F-4D97-AF65-F5344CB8AC3E}">
        <p14:creationId xmlns:p14="http://schemas.microsoft.com/office/powerpoint/2010/main" val="3201652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Equivalency</a:t>
            </a:r>
            <a:endParaRPr lang="en-US" dirty="0"/>
          </a:p>
        </p:txBody>
      </p:sp>
      <p:sp>
        <p:nvSpPr>
          <p:cNvPr id="3" name="Content Placeholder 2"/>
          <p:cNvSpPr>
            <a:spLocks noGrp="1"/>
          </p:cNvSpPr>
          <p:nvPr>
            <p:ph idx="1"/>
          </p:nvPr>
        </p:nvSpPr>
        <p:spPr/>
        <p:txBody>
          <a:bodyPr>
            <a:normAutofit/>
          </a:bodyPr>
          <a:lstStyle/>
          <a:p>
            <a:r>
              <a:rPr lang="en-US" dirty="0" smtClean="0"/>
              <a:t>Salaries for all other scientists in Unit 10 lag far behind their counterparts in government agencies and the private sector (primarily scientists at locations besides </a:t>
            </a:r>
            <a:r>
              <a:rPr lang="en-US" dirty="0" err="1" smtClean="0"/>
              <a:t>CalEPA</a:t>
            </a:r>
            <a:r>
              <a:rPr lang="en-US" dirty="0" smtClean="0"/>
              <a:t> and DWR). </a:t>
            </a:r>
          </a:p>
          <a:p>
            <a:r>
              <a:rPr lang="en-US" dirty="0"/>
              <a:t>E</a:t>
            </a:r>
            <a:r>
              <a:rPr lang="en-US" dirty="0" smtClean="0"/>
              <a:t>videnced by repeated </a:t>
            </a:r>
            <a:r>
              <a:rPr lang="en-US" dirty="0" err="1" smtClean="0"/>
              <a:t>CalHR</a:t>
            </a:r>
            <a:r>
              <a:rPr lang="en-US" dirty="0" smtClean="0"/>
              <a:t>/CAPS joint salary surveys.</a:t>
            </a:r>
          </a:p>
          <a:p>
            <a:pPr marL="0" indent="0">
              <a:buNone/>
            </a:pPr>
            <a:endParaRPr lang="en-US" dirty="0"/>
          </a:p>
        </p:txBody>
      </p:sp>
    </p:spTree>
    <p:extLst>
      <p:ext uri="{BB962C8B-B14F-4D97-AF65-F5344CB8AC3E}">
        <p14:creationId xmlns:p14="http://schemas.microsoft.com/office/powerpoint/2010/main" val="2636802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2013 </a:t>
            </a:r>
            <a:r>
              <a:rPr lang="en-US" dirty="0" err="1" smtClean="0"/>
              <a:t>CalHR</a:t>
            </a:r>
            <a:r>
              <a:rPr lang="en-US" dirty="0" smtClean="0"/>
              <a:t>/CAPS Joint Salary Surveys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210" t="3127" r="8739" b="10527"/>
          <a:stretch/>
        </p:blipFill>
        <p:spPr>
          <a:xfrm>
            <a:off x="76200" y="914400"/>
            <a:ext cx="8915400" cy="5809209"/>
          </a:xfrm>
        </p:spPr>
      </p:pic>
      <p:sp>
        <p:nvSpPr>
          <p:cNvPr id="3" name="TextBox 2"/>
          <p:cNvSpPr txBox="1"/>
          <p:nvPr/>
        </p:nvSpPr>
        <p:spPr>
          <a:xfrm>
            <a:off x="2479964" y="1073395"/>
            <a:ext cx="4495800" cy="307777"/>
          </a:xfrm>
          <a:prstGeom prst="rect">
            <a:avLst/>
          </a:prstGeom>
          <a:noFill/>
        </p:spPr>
        <p:txBody>
          <a:bodyPr wrap="square" rtlCol="0">
            <a:spAutoFit/>
          </a:bodyPr>
          <a:lstStyle/>
          <a:p>
            <a:pPr algn="ctr"/>
            <a:r>
              <a:rPr lang="en-US" sz="1400" dirty="0" smtClean="0"/>
              <a:t>Minimum Education Requirement: Bachelor’s Degree</a:t>
            </a:r>
            <a:endParaRPr lang="en-US" sz="1400" dirty="0"/>
          </a:p>
        </p:txBody>
      </p:sp>
    </p:spTree>
    <p:extLst>
      <p:ext uri="{BB962C8B-B14F-4D97-AF65-F5344CB8AC3E}">
        <p14:creationId xmlns:p14="http://schemas.microsoft.com/office/powerpoint/2010/main" val="4065532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210" t="4569" r="13014" b="21833"/>
          <a:stretch/>
        </p:blipFill>
        <p:spPr>
          <a:xfrm>
            <a:off x="152400" y="119743"/>
            <a:ext cx="8839200" cy="6509657"/>
          </a:xfrm>
        </p:spPr>
      </p:pic>
      <p:sp>
        <p:nvSpPr>
          <p:cNvPr id="3" name="TextBox 2"/>
          <p:cNvSpPr txBox="1"/>
          <p:nvPr/>
        </p:nvSpPr>
        <p:spPr>
          <a:xfrm>
            <a:off x="2514600" y="457200"/>
            <a:ext cx="4495800" cy="307777"/>
          </a:xfrm>
          <a:prstGeom prst="rect">
            <a:avLst/>
          </a:prstGeom>
          <a:noFill/>
        </p:spPr>
        <p:txBody>
          <a:bodyPr wrap="square" rtlCol="0">
            <a:spAutoFit/>
          </a:bodyPr>
          <a:lstStyle/>
          <a:p>
            <a:pPr algn="ctr"/>
            <a:r>
              <a:rPr lang="en-US" sz="1400" dirty="0" smtClean="0"/>
              <a:t>Minimum Education Requirement: Master’s Degree</a:t>
            </a:r>
            <a:endParaRPr lang="en-US" sz="1400" dirty="0"/>
          </a:p>
        </p:txBody>
      </p:sp>
    </p:spTree>
    <p:extLst>
      <p:ext uri="{BB962C8B-B14F-4D97-AF65-F5344CB8AC3E}">
        <p14:creationId xmlns:p14="http://schemas.microsoft.com/office/powerpoint/2010/main" val="680326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 Salary Proposal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Establish salary equity for all Unit 10 scientists by implementing and funding salary ranges that recognize equivalency of education and work experience. </a:t>
            </a:r>
            <a:endParaRPr lang="en-US" dirty="0"/>
          </a:p>
        </p:txBody>
      </p:sp>
    </p:spTree>
    <p:extLst>
      <p:ext uri="{BB962C8B-B14F-4D97-AF65-F5344CB8AC3E}">
        <p14:creationId xmlns:p14="http://schemas.microsoft.com/office/powerpoint/2010/main" val="524153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2013 </a:t>
            </a:r>
            <a:r>
              <a:rPr lang="en-US" dirty="0" err="1" smtClean="0"/>
              <a:t>CalHR</a:t>
            </a:r>
            <a:r>
              <a:rPr lang="en-US" dirty="0" smtClean="0"/>
              <a:t> Salary Survey</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053" t="3519" r="3787" b="1585"/>
          <a:stretch/>
        </p:blipFill>
        <p:spPr>
          <a:xfrm>
            <a:off x="146746" y="838200"/>
            <a:ext cx="8768654" cy="5791200"/>
          </a:xfrm>
        </p:spPr>
      </p:pic>
      <p:sp>
        <p:nvSpPr>
          <p:cNvPr id="7" name="TextBox 6"/>
          <p:cNvSpPr txBox="1"/>
          <p:nvPr/>
        </p:nvSpPr>
        <p:spPr>
          <a:xfrm>
            <a:off x="2514600" y="1066800"/>
            <a:ext cx="4495800" cy="307777"/>
          </a:xfrm>
          <a:prstGeom prst="rect">
            <a:avLst/>
          </a:prstGeom>
          <a:solidFill>
            <a:schemeClr val="bg1"/>
          </a:solidFill>
        </p:spPr>
        <p:txBody>
          <a:bodyPr wrap="square" rtlCol="0">
            <a:spAutoFit/>
          </a:bodyPr>
          <a:lstStyle/>
          <a:p>
            <a:pPr algn="ctr"/>
            <a:r>
              <a:rPr lang="en-US" sz="1400" dirty="0" smtClean="0"/>
              <a:t>Minimum Education Requirement: Doctoral Degree</a:t>
            </a:r>
            <a:endParaRPr lang="en-US" sz="1400" dirty="0"/>
          </a:p>
        </p:txBody>
      </p:sp>
    </p:spTree>
    <p:extLst>
      <p:ext uri="{BB962C8B-B14F-4D97-AF65-F5344CB8AC3E}">
        <p14:creationId xmlns:p14="http://schemas.microsoft.com/office/powerpoint/2010/main" val="4098958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CalHR</a:t>
            </a:r>
            <a:r>
              <a:rPr lang="en-US" dirty="0" smtClean="0"/>
              <a:t> 2013 Compensation Report</a:t>
            </a:r>
            <a:endParaRPr lang="en-US" dirty="0"/>
          </a:p>
        </p:txBody>
      </p:sp>
      <p:sp>
        <p:nvSpPr>
          <p:cNvPr id="3" name="Content Placeholder 2"/>
          <p:cNvSpPr>
            <a:spLocks noGrp="1"/>
          </p:cNvSpPr>
          <p:nvPr>
            <p:ph idx="1"/>
          </p:nvPr>
        </p:nvSpPr>
        <p:spPr/>
        <p:txBody>
          <a:bodyPr/>
          <a:lstStyle/>
          <a:p>
            <a:pPr marL="0" indent="0">
              <a:buNone/>
            </a:pPr>
            <a:r>
              <a:rPr lang="en-US" dirty="0" err="1"/>
              <a:t>CalHR’s</a:t>
            </a:r>
            <a:r>
              <a:rPr lang="en-US" dirty="0"/>
              <a:t> </a:t>
            </a:r>
            <a:r>
              <a:rPr lang="en-US" dirty="0" smtClean="0"/>
              <a:t>2013 Total </a:t>
            </a:r>
            <a:r>
              <a:rPr lang="en-US" dirty="0"/>
              <a:t>Compensation Report </a:t>
            </a:r>
            <a:r>
              <a:rPr lang="en-US" dirty="0" smtClean="0"/>
              <a:t>concludes </a:t>
            </a:r>
            <a:r>
              <a:rPr lang="en-US" dirty="0"/>
              <a:t>that state scientists are, collectively, below </a:t>
            </a:r>
            <a:r>
              <a:rPr lang="en-US" dirty="0" smtClean="0"/>
              <a:t>market.</a:t>
            </a:r>
            <a:endParaRPr lang="en-US" dirty="0"/>
          </a:p>
        </p:txBody>
      </p:sp>
    </p:spTree>
    <p:extLst>
      <p:ext uri="{BB962C8B-B14F-4D97-AF65-F5344CB8AC3E}">
        <p14:creationId xmlns:p14="http://schemas.microsoft.com/office/powerpoint/2010/main" val="200357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52400"/>
            <a:ext cx="5791200" cy="6601755"/>
          </a:xfrm>
        </p:spPr>
      </p:pic>
    </p:spTree>
    <p:extLst>
      <p:ext uri="{BB962C8B-B14F-4D97-AF65-F5344CB8AC3E}">
        <p14:creationId xmlns:p14="http://schemas.microsoft.com/office/powerpoint/2010/main" val="3264757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76200"/>
            <a:ext cx="6400800" cy="6934200"/>
          </a:xfrm>
        </p:spPr>
      </p:pic>
    </p:spTree>
    <p:extLst>
      <p:ext uri="{BB962C8B-B14F-4D97-AF65-F5344CB8AC3E}">
        <p14:creationId xmlns:p14="http://schemas.microsoft.com/office/powerpoint/2010/main" val="1384311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Reclassification and Pay Project</a:t>
            </a:r>
            <a:endParaRPr lang="en-US" dirty="0"/>
          </a:p>
        </p:txBody>
      </p:sp>
      <p:sp>
        <p:nvSpPr>
          <p:cNvPr id="3" name="Content Placeholder 2"/>
          <p:cNvSpPr>
            <a:spLocks noGrp="1"/>
          </p:cNvSpPr>
          <p:nvPr>
            <p:ph idx="1"/>
          </p:nvPr>
        </p:nvSpPr>
        <p:spPr/>
        <p:txBody>
          <a:bodyPr/>
          <a:lstStyle/>
          <a:p>
            <a:r>
              <a:rPr lang="en-US" dirty="0" smtClean="0"/>
              <a:t>Unit 10 MOU Section 17.4: Reclassification Project conducted jointly by CalHR and CAPS beginning in the fall of 2014.</a:t>
            </a:r>
          </a:p>
          <a:p>
            <a:r>
              <a:rPr lang="en-US" dirty="0" smtClean="0"/>
              <a:t>Conclusion: consolidations of all Unit 10 rank-and-file classifications into 15 new and existing state classification series. </a:t>
            </a:r>
            <a:endParaRPr lang="en-US" dirty="0"/>
          </a:p>
        </p:txBody>
      </p:sp>
    </p:spTree>
    <p:extLst>
      <p:ext uri="{BB962C8B-B14F-4D97-AF65-F5344CB8AC3E}">
        <p14:creationId xmlns:p14="http://schemas.microsoft.com/office/powerpoint/2010/main" val="3257546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Unit 10 Class Series: </a:t>
            </a:r>
            <a:br>
              <a:rPr lang="en-US" dirty="0" smtClean="0"/>
            </a:br>
            <a:r>
              <a:rPr lang="en-US" dirty="0" smtClean="0"/>
              <a:t>August 2015</a:t>
            </a:r>
            <a:endParaRPr lang="en-US" dirty="0"/>
          </a:p>
        </p:txBody>
      </p:sp>
      <p:sp>
        <p:nvSpPr>
          <p:cNvPr id="8" name="Content Placeholder 7"/>
          <p:cNvSpPr>
            <a:spLocks noGrp="1"/>
          </p:cNvSpPr>
          <p:nvPr>
            <p:ph sz="half" idx="1"/>
          </p:nvPr>
        </p:nvSpPr>
        <p:spPr/>
        <p:txBody>
          <a:bodyPr>
            <a:normAutofit fontScale="92500" lnSpcReduction="10000"/>
          </a:bodyPr>
          <a:lstStyle/>
          <a:p>
            <a:pPr lvl="0"/>
            <a:r>
              <a:rPr lang="en-US" dirty="0">
                <a:solidFill>
                  <a:prstClr val="black"/>
                </a:solidFill>
              </a:rPr>
              <a:t>Research Scientist</a:t>
            </a:r>
          </a:p>
          <a:p>
            <a:pPr lvl="0"/>
            <a:r>
              <a:rPr lang="en-US" dirty="0">
                <a:solidFill>
                  <a:prstClr val="black"/>
                </a:solidFill>
              </a:rPr>
              <a:t>Heritage Scientist </a:t>
            </a:r>
          </a:p>
          <a:p>
            <a:pPr lvl="0"/>
            <a:r>
              <a:rPr lang="en-US" dirty="0">
                <a:solidFill>
                  <a:prstClr val="black"/>
                </a:solidFill>
              </a:rPr>
              <a:t>Health Physicist</a:t>
            </a:r>
          </a:p>
          <a:p>
            <a:pPr lvl="0"/>
            <a:r>
              <a:rPr lang="en-US" dirty="0">
                <a:solidFill>
                  <a:prstClr val="black"/>
                </a:solidFill>
              </a:rPr>
              <a:t>Industrial Hygienist</a:t>
            </a:r>
          </a:p>
          <a:p>
            <a:pPr lvl="0"/>
            <a:r>
              <a:rPr lang="en-US" dirty="0">
                <a:solidFill>
                  <a:prstClr val="black"/>
                </a:solidFill>
              </a:rPr>
              <a:t>Environmental Scientist</a:t>
            </a:r>
          </a:p>
          <a:p>
            <a:pPr lvl="0"/>
            <a:r>
              <a:rPr lang="en-US" dirty="0">
                <a:solidFill>
                  <a:prstClr val="black"/>
                </a:solidFill>
              </a:rPr>
              <a:t>Earth Scientist</a:t>
            </a:r>
          </a:p>
          <a:p>
            <a:pPr lvl="0"/>
            <a:r>
              <a:rPr lang="en-US" dirty="0">
                <a:solidFill>
                  <a:prstClr val="black"/>
                </a:solidFill>
              </a:rPr>
              <a:t>Energy Scientist</a:t>
            </a:r>
          </a:p>
          <a:p>
            <a:pPr lvl="0"/>
            <a:r>
              <a:rPr lang="en-US" dirty="0">
                <a:solidFill>
                  <a:prstClr val="black"/>
                </a:solidFill>
              </a:rPr>
              <a:t>Hazardous Materials Specialist</a:t>
            </a:r>
          </a:p>
          <a:p>
            <a:pPr lvl="0"/>
            <a:r>
              <a:rPr lang="en-US" dirty="0">
                <a:solidFill>
                  <a:prstClr val="black"/>
                </a:solidFill>
              </a:rPr>
              <a:t>Laboratory Scientist</a:t>
            </a:r>
          </a:p>
          <a:p>
            <a:endParaRPr lang="en-US" dirty="0"/>
          </a:p>
        </p:txBody>
      </p:sp>
      <p:sp>
        <p:nvSpPr>
          <p:cNvPr id="9" name="Content Placeholder 8"/>
          <p:cNvSpPr>
            <a:spLocks noGrp="1"/>
          </p:cNvSpPr>
          <p:nvPr>
            <p:ph sz="half" idx="2"/>
          </p:nvPr>
        </p:nvSpPr>
        <p:spPr/>
        <p:txBody>
          <a:bodyPr>
            <a:normAutofit fontScale="92500" lnSpcReduction="10000"/>
          </a:bodyPr>
          <a:lstStyle/>
          <a:p>
            <a:pPr lvl="0"/>
            <a:r>
              <a:rPr lang="en-US" dirty="0" smtClean="0">
                <a:solidFill>
                  <a:prstClr val="black"/>
                </a:solidFill>
              </a:rPr>
              <a:t>Integrated </a:t>
            </a:r>
            <a:r>
              <a:rPr lang="en-US" dirty="0">
                <a:solidFill>
                  <a:prstClr val="black"/>
                </a:solidFill>
              </a:rPr>
              <a:t>Waste </a:t>
            </a:r>
            <a:r>
              <a:rPr lang="en-US" dirty="0" smtClean="0">
                <a:solidFill>
                  <a:prstClr val="black"/>
                </a:solidFill>
              </a:rPr>
              <a:t>Management Specialist</a:t>
            </a:r>
            <a:endParaRPr lang="en-US" dirty="0">
              <a:solidFill>
                <a:prstClr val="black"/>
              </a:solidFill>
            </a:endParaRPr>
          </a:p>
          <a:p>
            <a:pPr lvl="0"/>
            <a:r>
              <a:rPr lang="en-US" dirty="0" smtClean="0">
                <a:solidFill>
                  <a:prstClr val="black"/>
                </a:solidFill>
              </a:rPr>
              <a:t>Research </a:t>
            </a:r>
            <a:r>
              <a:rPr lang="en-US" dirty="0">
                <a:solidFill>
                  <a:prstClr val="black"/>
                </a:solidFill>
              </a:rPr>
              <a:t>Specialist I-V</a:t>
            </a:r>
          </a:p>
          <a:p>
            <a:pPr lvl="0"/>
            <a:r>
              <a:rPr lang="en-US" dirty="0" smtClean="0">
                <a:solidFill>
                  <a:prstClr val="black"/>
                </a:solidFill>
              </a:rPr>
              <a:t>Examiner </a:t>
            </a:r>
            <a:r>
              <a:rPr lang="en-US" dirty="0">
                <a:solidFill>
                  <a:prstClr val="black"/>
                </a:solidFill>
              </a:rPr>
              <a:t>Laboratory Field Services</a:t>
            </a:r>
          </a:p>
          <a:p>
            <a:pPr lvl="0"/>
            <a:r>
              <a:rPr lang="en-US" dirty="0" smtClean="0">
                <a:solidFill>
                  <a:prstClr val="black"/>
                </a:solidFill>
              </a:rPr>
              <a:t>Ergonomics </a:t>
            </a:r>
            <a:r>
              <a:rPr lang="en-US" dirty="0">
                <a:solidFill>
                  <a:prstClr val="black"/>
                </a:solidFill>
              </a:rPr>
              <a:t>Specialist (SCIF) </a:t>
            </a:r>
            <a:endParaRPr lang="en-US" dirty="0" smtClean="0">
              <a:solidFill>
                <a:prstClr val="black"/>
              </a:solidFill>
            </a:endParaRPr>
          </a:p>
          <a:p>
            <a:pPr lvl="0"/>
            <a:r>
              <a:rPr lang="en-US" dirty="0" smtClean="0">
                <a:solidFill>
                  <a:prstClr val="black"/>
                </a:solidFill>
              </a:rPr>
              <a:t>Pest </a:t>
            </a:r>
            <a:r>
              <a:rPr lang="en-US" dirty="0">
                <a:solidFill>
                  <a:prstClr val="black"/>
                </a:solidFill>
              </a:rPr>
              <a:t>Prevention Assistant</a:t>
            </a:r>
          </a:p>
          <a:p>
            <a:pPr lvl="0"/>
            <a:r>
              <a:rPr lang="en-US" dirty="0">
                <a:solidFill>
                  <a:prstClr val="black"/>
                </a:solidFill>
              </a:rPr>
              <a:t>Fish and Wildlife Interpreter</a:t>
            </a:r>
          </a:p>
          <a:p>
            <a:pPr lvl="0"/>
            <a:endParaRPr lang="en-US" dirty="0">
              <a:solidFill>
                <a:prstClr val="black"/>
              </a:solidFill>
            </a:endParaRPr>
          </a:p>
          <a:p>
            <a:endParaRPr lang="en-US" dirty="0"/>
          </a:p>
        </p:txBody>
      </p:sp>
    </p:spTree>
    <p:extLst>
      <p:ext uri="{BB962C8B-B14F-4D97-AF65-F5344CB8AC3E}">
        <p14:creationId xmlns:p14="http://schemas.microsoft.com/office/powerpoint/2010/main" val="281031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Completing the Reclassification Project</a:t>
            </a:r>
            <a:endParaRPr lang="en-US" dirty="0"/>
          </a:p>
        </p:txBody>
      </p:sp>
      <p:sp>
        <p:nvSpPr>
          <p:cNvPr id="3" name="Content Placeholder 2"/>
          <p:cNvSpPr>
            <a:spLocks noGrp="1"/>
          </p:cNvSpPr>
          <p:nvPr>
            <p:ph idx="1"/>
          </p:nvPr>
        </p:nvSpPr>
        <p:spPr/>
        <p:txBody>
          <a:bodyPr>
            <a:normAutofit/>
          </a:bodyPr>
          <a:lstStyle/>
          <a:p>
            <a:r>
              <a:rPr lang="en-US" dirty="0" smtClean="0"/>
              <a:t>One task remains: salary ranges.</a:t>
            </a:r>
          </a:p>
          <a:p>
            <a:r>
              <a:rPr lang="fr-FR" dirty="0"/>
              <a:t>Unit 10 MOU Section 17.4</a:t>
            </a:r>
            <a:r>
              <a:rPr lang="en-US" dirty="0" smtClean="0"/>
              <a:t>: “…the parties shall endeavor to reach agreement regarding compensation related to these classifications for the successor agreement prior to their submission to the State Personnel Board.”</a:t>
            </a:r>
          </a:p>
          <a:p>
            <a:endParaRPr lang="en-US" dirty="0" smtClean="0"/>
          </a:p>
          <a:p>
            <a:pPr marL="0" indent="0">
              <a:buNone/>
            </a:pPr>
            <a:endParaRPr lang="en-US" dirty="0"/>
          </a:p>
        </p:txBody>
      </p:sp>
    </p:spTree>
    <p:extLst>
      <p:ext uri="{BB962C8B-B14F-4D97-AF65-F5344CB8AC3E}">
        <p14:creationId xmlns:p14="http://schemas.microsoft.com/office/powerpoint/2010/main" val="2791756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CAPS Proposal:</a:t>
            </a:r>
            <a:br>
              <a:rPr lang="en-US" dirty="0" smtClean="0"/>
            </a:br>
            <a:r>
              <a:rPr lang="en-US" dirty="0" smtClean="0"/>
              <a:t>August 1, 2015</a:t>
            </a:r>
            <a:endParaRPr lang="en-US" dirty="0"/>
          </a:p>
        </p:txBody>
      </p:sp>
      <p:sp>
        <p:nvSpPr>
          <p:cNvPr id="3" name="Content Placeholder 2"/>
          <p:cNvSpPr>
            <a:spLocks noGrp="1"/>
          </p:cNvSpPr>
          <p:nvPr>
            <p:ph idx="1"/>
          </p:nvPr>
        </p:nvSpPr>
        <p:spPr/>
        <p:txBody>
          <a:bodyPr/>
          <a:lstStyle/>
          <a:p>
            <a:r>
              <a:rPr lang="en-US" dirty="0" smtClean="0"/>
              <a:t>Re-establish coherent, logical and lasting salary relationships between all Unit 10 classifications based on two factors: minimum education requirements and experience. </a:t>
            </a:r>
          </a:p>
          <a:p>
            <a:r>
              <a:rPr lang="en-US" dirty="0"/>
              <a:t>CAPS proposes to establish salary equivalency and restore salary equity effective August 1, 2015. </a:t>
            </a:r>
          </a:p>
          <a:p>
            <a:endParaRPr lang="en-US" dirty="0" smtClean="0"/>
          </a:p>
          <a:p>
            <a:pPr marL="0" indent="0">
              <a:buNone/>
            </a:pPr>
            <a:endParaRPr lang="en-US" dirty="0"/>
          </a:p>
        </p:txBody>
      </p:sp>
    </p:spTree>
    <p:extLst>
      <p:ext uri="{BB962C8B-B14F-4D97-AF65-F5344CB8AC3E}">
        <p14:creationId xmlns:p14="http://schemas.microsoft.com/office/powerpoint/2010/main" val="1912992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8839200" cy="6553200"/>
          </a:xfrm>
        </p:spPr>
      </p:pic>
    </p:spTree>
    <p:extLst>
      <p:ext uri="{BB962C8B-B14F-4D97-AF65-F5344CB8AC3E}">
        <p14:creationId xmlns:p14="http://schemas.microsoft.com/office/powerpoint/2010/main" val="3670763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381000"/>
            <a:ext cx="8839200" cy="6479027"/>
          </a:xfrm>
        </p:spPr>
      </p:pic>
    </p:spTree>
    <p:extLst>
      <p:ext uri="{BB962C8B-B14F-4D97-AF65-F5344CB8AC3E}">
        <p14:creationId xmlns:p14="http://schemas.microsoft.com/office/powerpoint/2010/main" val="2702054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Salary and Work History:</a:t>
            </a:r>
            <a:br>
              <a:rPr lang="en-US" dirty="0" smtClean="0"/>
            </a:br>
            <a:r>
              <a:rPr lang="en-US" dirty="0" smtClean="0"/>
              <a:t>State Scientists &amp; State Engineers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State engineers’ salaries increased steadily starting in 2005.</a:t>
            </a:r>
          </a:p>
          <a:p>
            <a:r>
              <a:rPr lang="en-US" dirty="0" smtClean="0"/>
              <a:t>Scientists and Engineers work in close proximity, primarily  at </a:t>
            </a:r>
            <a:r>
              <a:rPr lang="en-US" dirty="0" err="1" smtClean="0"/>
              <a:t>CalEPA</a:t>
            </a:r>
            <a:r>
              <a:rPr lang="en-US" dirty="0" smtClean="0"/>
              <a:t> and the Department of Water Resources.</a:t>
            </a:r>
          </a:p>
          <a:p>
            <a:r>
              <a:rPr lang="en-US" dirty="0" smtClean="0"/>
              <a:t>Salaries were equivalent </a:t>
            </a:r>
            <a:r>
              <a:rPr lang="en-US" u="sng" dirty="0" smtClean="0"/>
              <a:t>and</a:t>
            </a:r>
            <a:r>
              <a:rPr lang="en-US" dirty="0" smtClean="0"/>
              <a:t> work was interchangeable or comparable prior to 2005. </a:t>
            </a:r>
          </a:p>
          <a:p>
            <a:r>
              <a:rPr lang="en-US" dirty="0" smtClean="0"/>
              <a:t>Work remains interchangeable or comparable; salaries are not.</a:t>
            </a:r>
          </a:p>
          <a:p>
            <a:r>
              <a:rPr lang="en-US" dirty="0" smtClean="0"/>
              <a:t>Prior to 2005, state scientists and state engineers were paid within 6% - a historical relationship that had lasted decades.</a:t>
            </a:r>
            <a:endParaRPr lang="en-US" dirty="0"/>
          </a:p>
        </p:txBody>
      </p:sp>
    </p:spTree>
    <p:extLst>
      <p:ext uri="{BB962C8B-B14F-4D97-AF65-F5344CB8AC3E}">
        <p14:creationId xmlns:p14="http://schemas.microsoft.com/office/powerpoint/2010/main" val="681459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1952"/>
          <a:stretch/>
        </p:blipFill>
        <p:spPr>
          <a:xfrm>
            <a:off x="76199" y="76200"/>
            <a:ext cx="8970819" cy="4953000"/>
          </a:xfr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48200"/>
            <a:ext cx="32766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313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228600"/>
            <a:ext cx="3581400" cy="646331"/>
          </a:xfrm>
          <a:prstGeom prst="rect">
            <a:avLst/>
          </a:prstGeom>
          <a:noFill/>
        </p:spPr>
        <p:txBody>
          <a:bodyPr wrap="square" rtlCol="0">
            <a:spAutoFit/>
          </a:bodyPr>
          <a:lstStyle/>
          <a:p>
            <a:pPr algn="ctr"/>
            <a:r>
              <a:rPr lang="en-US" b="1" dirty="0" smtClean="0"/>
              <a:t>Proposed Unit 10 Salary Ranges </a:t>
            </a:r>
          </a:p>
          <a:p>
            <a:pPr algn="ctr"/>
            <a:r>
              <a:rPr lang="en-US" b="1" dirty="0" smtClean="0"/>
              <a:t>August 1, 2015</a:t>
            </a:r>
            <a:endParaRPr lang="en-US" b="1" dirty="0"/>
          </a:p>
        </p:txBody>
      </p:sp>
      <p:sp>
        <p:nvSpPr>
          <p:cNvPr id="7" name="TextBox 6"/>
          <p:cNvSpPr txBox="1"/>
          <p:nvPr/>
        </p:nvSpPr>
        <p:spPr>
          <a:xfrm>
            <a:off x="304800" y="3962400"/>
            <a:ext cx="2819683" cy="2585323"/>
          </a:xfrm>
          <a:prstGeom prst="rect">
            <a:avLst/>
          </a:prstGeom>
          <a:noFill/>
        </p:spPr>
        <p:txBody>
          <a:bodyPr wrap="none" rtlCol="0">
            <a:spAutoFit/>
          </a:bodyPr>
          <a:lstStyle/>
          <a:p>
            <a:pPr fontAlgn="b"/>
            <a:r>
              <a:rPr lang="en-US" b="1" dirty="0" smtClean="0"/>
              <a:t>LEGEND:</a:t>
            </a:r>
          </a:p>
          <a:p>
            <a:pPr fontAlgn="b"/>
            <a:r>
              <a:rPr lang="en-US" dirty="0" smtClean="0">
                <a:solidFill>
                  <a:srgbClr val="7030A0"/>
                </a:solidFill>
              </a:rPr>
              <a:t>Doctoral Degree</a:t>
            </a:r>
          </a:p>
          <a:p>
            <a:pPr fontAlgn="b"/>
            <a:r>
              <a:rPr lang="en-US" dirty="0" smtClean="0">
                <a:solidFill>
                  <a:srgbClr val="00B050"/>
                </a:solidFill>
              </a:rPr>
              <a:t>Master's Degree</a:t>
            </a:r>
          </a:p>
          <a:p>
            <a:pPr fontAlgn="b"/>
            <a:r>
              <a:rPr lang="en-US" dirty="0" smtClean="0">
                <a:solidFill>
                  <a:srgbClr val="00B0F0"/>
                </a:solidFill>
              </a:rPr>
              <a:t>Bachelor's Degree</a:t>
            </a:r>
          </a:p>
          <a:p>
            <a:pPr fontAlgn="b"/>
            <a:r>
              <a:rPr lang="en-US" dirty="0" smtClean="0">
                <a:solidFill>
                  <a:schemeClr val="tx2">
                    <a:lumMod val="75000"/>
                  </a:schemeClr>
                </a:solidFill>
              </a:rPr>
              <a:t>Bachelor's + license</a:t>
            </a:r>
          </a:p>
          <a:p>
            <a:pPr fontAlgn="b"/>
            <a:r>
              <a:rPr lang="en-US" dirty="0" smtClean="0">
                <a:solidFill>
                  <a:srgbClr val="C00000"/>
                </a:solidFill>
              </a:rPr>
              <a:t>Bachelor's + 1 year </a:t>
            </a:r>
            <a:r>
              <a:rPr lang="en-US" dirty="0" err="1" smtClean="0">
                <a:solidFill>
                  <a:srgbClr val="C00000"/>
                </a:solidFill>
              </a:rPr>
              <a:t>Postgrad</a:t>
            </a:r>
            <a:endParaRPr lang="en-US" dirty="0" smtClean="0">
              <a:solidFill>
                <a:srgbClr val="C00000"/>
              </a:solidFill>
            </a:endParaRPr>
          </a:p>
          <a:p>
            <a:pPr fontAlgn="b"/>
            <a:r>
              <a:rPr lang="en-US" dirty="0" smtClean="0">
                <a:solidFill>
                  <a:srgbClr val="FFC000"/>
                </a:solidFill>
              </a:rPr>
              <a:t>Other</a:t>
            </a:r>
          </a:p>
          <a:p>
            <a:pPr fontAlgn="b"/>
            <a:endParaRPr lang="en-US" dirty="0" smtClean="0"/>
          </a:p>
          <a:p>
            <a:endParaRPr lang="en-US" dirty="0"/>
          </a:p>
        </p:txBody>
      </p:sp>
      <p:pic>
        <p:nvPicPr>
          <p:cNvPr id="9" name="Content Placeholder 8" descr="slide 31.bmp"/>
          <p:cNvPicPr>
            <a:picLocks noGrp="1" noChangeAspect="1"/>
          </p:cNvPicPr>
          <p:nvPr>
            <p:ph idx="1"/>
          </p:nvPr>
        </p:nvPicPr>
        <p:blipFill>
          <a:blip r:embed="rId2" cstate="print"/>
          <a:stretch>
            <a:fillRect/>
          </a:stretch>
        </p:blipFill>
        <p:spPr>
          <a:xfrm>
            <a:off x="3886200" y="0"/>
            <a:ext cx="5105400" cy="686629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Change: 2005</a:t>
            </a:r>
            <a:endParaRPr lang="en-US" dirty="0"/>
          </a:p>
        </p:txBody>
      </p:sp>
      <p:sp>
        <p:nvSpPr>
          <p:cNvPr id="3" name="Content Placeholder 2"/>
          <p:cNvSpPr>
            <a:spLocks noGrp="1"/>
          </p:cNvSpPr>
          <p:nvPr>
            <p:ph idx="1"/>
          </p:nvPr>
        </p:nvSpPr>
        <p:spPr/>
        <p:txBody>
          <a:bodyPr>
            <a:normAutofit lnSpcReduction="10000"/>
          </a:bodyPr>
          <a:lstStyle/>
          <a:p>
            <a:r>
              <a:rPr lang="en-US" dirty="0" smtClean="0"/>
              <a:t>State engineer salaries began a steady increase starting 2005. </a:t>
            </a:r>
          </a:p>
          <a:p>
            <a:r>
              <a:rPr lang="en-US" dirty="0" smtClean="0"/>
              <a:t>Increases were based solely on salary formula negotiated between Governor Gray Davis and PECG. </a:t>
            </a:r>
          </a:p>
          <a:p>
            <a:r>
              <a:rPr lang="en-US" dirty="0" smtClean="0"/>
              <a:t>State scientists received a small fraction of those increases. </a:t>
            </a:r>
          </a:p>
          <a:p>
            <a:r>
              <a:rPr lang="en-US" dirty="0" smtClean="0"/>
              <a:t>A salary differential that once was less than 6% is now approximately 40%.</a:t>
            </a:r>
            <a:endParaRPr lang="en-US" dirty="0"/>
          </a:p>
        </p:txBody>
      </p:sp>
    </p:spTree>
    <p:extLst>
      <p:ext uri="{BB962C8B-B14F-4D97-AF65-F5344CB8AC3E}">
        <p14:creationId xmlns:p14="http://schemas.microsoft.com/office/powerpoint/2010/main" val="20068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Comparisons </a:t>
            </a:r>
            <a:endParaRPr lang="en-US" dirty="0"/>
          </a:p>
        </p:txBody>
      </p:sp>
      <p:sp>
        <p:nvSpPr>
          <p:cNvPr id="3" name="Content Placeholder 2"/>
          <p:cNvSpPr>
            <a:spLocks noGrp="1"/>
          </p:cNvSpPr>
          <p:nvPr>
            <p:ph idx="1"/>
          </p:nvPr>
        </p:nvSpPr>
        <p:spPr/>
        <p:txBody>
          <a:bodyPr/>
          <a:lstStyle/>
          <a:p>
            <a:r>
              <a:rPr lang="en-US" dirty="0" smtClean="0"/>
              <a:t>Salary differential over time best viewed at Senior and Associate Environmental Scientist Classification at three Departments.</a:t>
            </a:r>
          </a:p>
          <a:p>
            <a:pPr lvl="1"/>
            <a:r>
              <a:rPr lang="en-US" dirty="0" smtClean="0"/>
              <a:t>DWR</a:t>
            </a:r>
          </a:p>
          <a:p>
            <a:pPr lvl="1"/>
            <a:r>
              <a:rPr lang="en-US" dirty="0" smtClean="0"/>
              <a:t>DTSC</a:t>
            </a:r>
          </a:p>
          <a:p>
            <a:pPr lvl="1"/>
            <a:r>
              <a:rPr lang="en-US" dirty="0" smtClean="0"/>
              <a:t>SWRCB</a:t>
            </a:r>
            <a:endParaRPr lang="en-US" dirty="0"/>
          </a:p>
        </p:txBody>
      </p:sp>
    </p:spTree>
    <p:extLst>
      <p:ext uri="{BB962C8B-B14F-4D97-AF65-F5344CB8AC3E}">
        <p14:creationId xmlns:p14="http://schemas.microsoft.com/office/powerpoint/2010/main" val="640289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762" r="1190" b="3882"/>
          <a:stretch/>
        </p:blipFill>
        <p:spPr>
          <a:xfrm>
            <a:off x="152400" y="381000"/>
            <a:ext cx="8844005" cy="5943600"/>
          </a:xfrm>
        </p:spPr>
      </p:pic>
    </p:spTree>
    <p:extLst>
      <p:ext uri="{BB962C8B-B14F-4D97-AF65-F5344CB8AC3E}">
        <p14:creationId xmlns:p14="http://schemas.microsoft.com/office/powerpoint/2010/main" val="962020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894" r="1587" b="5298"/>
          <a:stretch/>
        </p:blipFill>
        <p:spPr>
          <a:xfrm>
            <a:off x="123318" y="304800"/>
            <a:ext cx="8944482" cy="6324600"/>
          </a:xfrm>
        </p:spPr>
      </p:pic>
    </p:spTree>
    <p:extLst>
      <p:ext uri="{BB962C8B-B14F-4D97-AF65-F5344CB8AC3E}">
        <p14:creationId xmlns:p14="http://schemas.microsoft.com/office/powerpoint/2010/main" val="2425136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894" r="1323" b="4299"/>
          <a:stretch/>
        </p:blipFill>
        <p:spPr>
          <a:xfrm>
            <a:off x="191583" y="381000"/>
            <a:ext cx="8876217" cy="6096000"/>
          </a:xfrm>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621789"/>
            <a:ext cx="3429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81800" y="4615190"/>
            <a:ext cx="1340432" cy="430887"/>
          </a:xfrm>
          <a:prstGeom prst="rect">
            <a:avLst/>
          </a:prstGeom>
          <a:noFill/>
        </p:spPr>
        <p:txBody>
          <a:bodyPr wrap="none" rtlCol="0">
            <a:spAutoFit/>
          </a:bodyPr>
          <a:lstStyle/>
          <a:p>
            <a:r>
              <a:rPr lang="en-US" sz="1100" dirty="0" smtClean="0"/>
              <a:t>Sr. Water Resources</a:t>
            </a:r>
          </a:p>
          <a:p>
            <a:r>
              <a:rPr lang="en-US" sz="1100" dirty="0" smtClean="0"/>
              <a:t> Control Scientist</a:t>
            </a:r>
            <a:endParaRPr lang="en-US" sz="1100" dirty="0"/>
          </a:p>
        </p:txBody>
      </p:sp>
    </p:spTree>
    <p:extLst>
      <p:ext uri="{BB962C8B-B14F-4D97-AF65-F5344CB8AC3E}">
        <p14:creationId xmlns:p14="http://schemas.microsoft.com/office/powerpoint/2010/main" val="2277654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141" t="2645" r="1406" b="5958"/>
          <a:stretch/>
        </p:blipFill>
        <p:spPr>
          <a:xfrm>
            <a:off x="152400" y="457200"/>
            <a:ext cx="8839201" cy="5867400"/>
          </a:xfrm>
        </p:spPr>
      </p:pic>
    </p:spTree>
    <p:extLst>
      <p:ext uri="{BB962C8B-B14F-4D97-AF65-F5344CB8AC3E}">
        <p14:creationId xmlns:p14="http://schemas.microsoft.com/office/powerpoint/2010/main" val="64756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741</Words>
  <Application>Microsoft Office PowerPoint</Application>
  <PresentationFormat>On-screen Show (4:3)</PresentationFormat>
  <Paragraphs>85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CAPS Compensation Proposal</vt:lpstr>
      <vt:lpstr>CAPS Salary Proposal</vt:lpstr>
      <vt:lpstr>Salary and Work History: State Scientists &amp; State Engineers</vt:lpstr>
      <vt:lpstr>The Change: 2005</vt:lpstr>
      <vt:lpstr>Salary Comparisons </vt:lpstr>
      <vt:lpstr>PowerPoint Presentation</vt:lpstr>
      <vt:lpstr>PowerPoint Presentation</vt:lpstr>
      <vt:lpstr>PowerPoint Presentation</vt:lpstr>
      <vt:lpstr>PowerPoint Presentation</vt:lpstr>
      <vt:lpstr>PowerPoint Presentation</vt:lpstr>
      <vt:lpstr>PowerPoint Presentation</vt:lpstr>
      <vt:lpstr>The 2008 DPA LPLW Decision</vt:lpstr>
      <vt:lpstr>PowerPoint Presentation</vt:lpstr>
      <vt:lpstr>PowerPoint Presentation</vt:lpstr>
      <vt:lpstr>Like Pay for Like Work</vt:lpstr>
      <vt:lpstr>LPLW Conclusion (Underline Added)</vt:lpstr>
      <vt:lpstr>Salary Equivalency</vt:lpstr>
      <vt:lpstr>2013 CalHR/CAPS Joint Salary Surveys</vt:lpstr>
      <vt:lpstr>PowerPoint Presentation</vt:lpstr>
      <vt:lpstr>2013 CalHR Salary Survey</vt:lpstr>
      <vt:lpstr>CalHR 2013 Compensation Report</vt:lpstr>
      <vt:lpstr>PowerPoint Presentation</vt:lpstr>
      <vt:lpstr>PowerPoint Presentation</vt:lpstr>
      <vt:lpstr>Reclassification and Pay Project</vt:lpstr>
      <vt:lpstr>Proposed Unit 10 Class Series:  August 2015</vt:lpstr>
      <vt:lpstr>Completing the Reclassification Project</vt:lpstr>
      <vt:lpstr>CAPS Proposal: August 1, 2015</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 Salary Proposal</dc:title>
  <dc:creator>Bianca Gutierrez</dc:creator>
  <cp:lastModifiedBy>Bianca Gutierrez</cp:lastModifiedBy>
  <cp:revision>47</cp:revision>
  <dcterms:created xsi:type="dcterms:W3CDTF">2015-03-20T16:43:43Z</dcterms:created>
  <dcterms:modified xsi:type="dcterms:W3CDTF">2015-04-07T18:26:40Z</dcterms:modified>
</cp:coreProperties>
</file>